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8" d="100"/>
          <a:sy n="88" d="100"/>
        </p:scale>
        <p:origin x="-214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F1E558A-DFED-1349-9C9A-9C4BDB9391FF}" type="datetimeFigureOut">
              <a:rPr lang="en-US" smtClean="0"/>
              <a:t>2/26/16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7E4DE4D-9AB9-5B49-A840-B5F8B3BDB7E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37426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fld id="{7CD70F51-2355-C247-8B9C-22ED85F299F0}" type="slidenum">
              <a:rPr lang="en-GB" sz="1200"/>
              <a:pPr/>
              <a:t>2</a:t>
            </a:fld>
            <a:endParaRPr lang="en-GB" sz="1200"/>
          </a:p>
        </p:txBody>
      </p:sp>
      <p:sp>
        <p:nvSpPr>
          <p:cNvPr id="9218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  <a:extLs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4213" y="4341813"/>
            <a:ext cx="5489575" cy="4116387"/>
          </a:xfr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lIns="89730" tIns="44865" rIns="89730" bIns="44865"/>
          <a:lstStyle/>
          <a:p>
            <a:pPr eaLnBrk="1" hangingPunct="1"/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fld id="{A00D1494-0FBE-5B48-9DD3-F77BA1D05EAA}" type="slidenum">
              <a:rPr lang="en-GB" sz="1200"/>
              <a:pPr/>
              <a:t>3</a:t>
            </a:fld>
            <a:endParaRPr lang="en-GB" sz="1200"/>
          </a:p>
        </p:txBody>
      </p:sp>
      <p:sp>
        <p:nvSpPr>
          <p:cNvPr id="11266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solidFill>
            <a:srgbClr val="FFFFFF"/>
          </a:solidFill>
          <a:ln/>
          <a:extLs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8195" name="Notes Placeholder 2"/>
          <p:cNvSpPr>
            <a:spLocks noGrp="1"/>
          </p:cNvSpPr>
          <p:nvPr>
            <p:ph type="body" idx="1"/>
          </p:nvPr>
        </p:nvSpPr>
        <p:spPr>
          <a:xfrm>
            <a:off x="684213" y="4341813"/>
            <a:ext cx="5489575" cy="4116387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91429" tIns="45715" rIns="91429" bIns="45715"/>
          <a:lstStyle/>
          <a:p>
            <a:pPr eaLnBrk="1" hangingPunct="1"/>
            <a:endParaRPr lang="en-US"/>
          </a:p>
        </p:txBody>
      </p:sp>
      <p:sp>
        <p:nvSpPr>
          <p:cNvPr id="8196" name="Slide Number Placeholder 3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429" tIns="45715" rIns="91429" bIns="45715" anchor="b"/>
          <a:lstStyle>
            <a:lvl1pPr defTabSz="912813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 defTabSz="912813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 defTabSz="912813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 defTabSz="912813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 defTabSz="912813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defTabSz="91281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defTabSz="91281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defTabSz="91281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defTabSz="912813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r" eaLnBrk="1" hangingPunct="1"/>
            <a:fld id="{5EE7A568-4CE1-E34B-A550-0A0EA1EDFAC3}" type="slidenum">
              <a:rPr lang="en-US" sz="1800">
                <a:cs typeface="Arial" charset="0"/>
              </a:rPr>
              <a:pPr algn="r" eaLnBrk="1" hangingPunct="1"/>
              <a:t>3</a:t>
            </a:fld>
            <a:endParaRPr lang="en-US" sz="1800">
              <a:cs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5317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99083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00958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26989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1932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53099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74591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32799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80813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54978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51792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C9035D-61AD-C143-B3AB-ABE752F07ECD}" type="datetimeFigureOut">
              <a:rPr lang="en-US" smtClean="0"/>
              <a:t>2/26/16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B24D3F-214C-2E42-B71B-4CFF71E92D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84660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Results Planning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000000"/>
                </a:solidFill>
              </a:rPr>
              <a:t>P. Okori</a:t>
            </a:r>
            <a:endParaRPr lang="en-US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271393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9"/>
          <p:cNvSpPr txBox="1">
            <a:spLocks noGrp="1" noChangeArrowheads="1"/>
          </p:cNvSpPr>
          <p:nvPr/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eaLnBrk="1" hangingPunct="1"/>
            <a:fld id="{173CD733-C80F-F142-BBC6-FF958E9C6E6A}" type="datetime1">
              <a:rPr lang="en-GB" sz="1000">
                <a:cs typeface="Arial" charset="0"/>
              </a:rPr>
              <a:pPr eaLnBrk="1" hangingPunct="1"/>
              <a:t>2/26/16</a:t>
            </a:fld>
            <a:endParaRPr lang="en-GB" sz="1000">
              <a:cs typeface="Arial" charset="0"/>
            </a:endParaRPr>
          </a:p>
        </p:txBody>
      </p:sp>
      <p:sp>
        <p:nvSpPr>
          <p:cNvPr id="5122" name="Rectangle 11"/>
          <p:cNvSpPr txBox="1">
            <a:spLocks noGrp="1" noChangeArrowheads="1"/>
          </p:cNvSpPr>
          <p:nvPr/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r" eaLnBrk="1" hangingPunct="1"/>
            <a:fld id="{647738FA-8373-DE4C-9B82-72A557F0E221}" type="slidenum">
              <a:rPr lang="en-GB" sz="1000">
                <a:cs typeface="Arial" charset="0"/>
              </a:rPr>
              <a:pPr algn="r" eaLnBrk="1" hangingPunct="1"/>
              <a:t>2</a:t>
            </a:fld>
            <a:endParaRPr lang="en-GB" sz="1000">
              <a:cs typeface="Arial" charset="0"/>
            </a:endParaRPr>
          </a:p>
        </p:txBody>
      </p:sp>
      <p:sp>
        <p:nvSpPr>
          <p:cNvPr id="5123" name="Rectangle 6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0"/>
            <a:ext cx="9144000" cy="609600"/>
          </a:xfrm>
          <a:solidFill>
            <a:schemeClr val="tx1"/>
          </a:solidFill>
        </p:spPr>
        <p:txBody>
          <a:bodyPr>
            <a:normAutofit fontScale="90000"/>
          </a:bodyPr>
          <a:lstStyle/>
          <a:p>
            <a:pPr eaLnBrk="1" hangingPunct="1"/>
            <a:r>
              <a:rPr lang="en-US" sz="3800">
                <a:solidFill>
                  <a:schemeClr val="bg1"/>
                </a:solidFill>
                <a:latin typeface="Arial" charset="0"/>
                <a:ea typeface="ＭＳ Ｐゴシック" charset="0"/>
                <a:cs typeface="ＭＳ Ｐゴシック" charset="0"/>
              </a:rPr>
              <a:t>Results Chain: Connects Inputs to Impact</a:t>
            </a:r>
          </a:p>
        </p:txBody>
      </p:sp>
      <p:sp>
        <p:nvSpPr>
          <p:cNvPr id="208906" name="Rectangle 10"/>
          <p:cNvSpPr>
            <a:spLocks noChangeArrowheads="1"/>
          </p:cNvSpPr>
          <p:nvPr/>
        </p:nvSpPr>
        <p:spPr bwMode="auto">
          <a:xfrm>
            <a:off x="4419600" y="2895600"/>
            <a:ext cx="47244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96863" indent="-296863" eaLnBrk="1" hangingPunct="1">
              <a:lnSpc>
                <a:spcPct val="90000"/>
              </a:lnSpc>
              <a:spcBef>
                <a:spcPct val="50000"/>
              </a:spcBef>
              <a:buClr>
                <a:srgbClr val="CC0000"/>
              </a:buClr>
              <a:buSzPct val="125000"/>
              <a:buFontTx/>
              <a:buChar char="•"/>
            </a:pPr>
            <a:r>
              <a:rPr lang="en-US" sz="2000"/>
              <a:t>Effects or behavior changes resulting from a development intervention </a:t>
            </a:r>
          </a:p>
        </p:txBody>
      </p:sp>
      <p:sp>
        <p:nvSpPr>
          <p:cNvPr id="208910" name="Rectangle 14"/>
          <p:cNvSpPr>
            <a:spLocks noChangeArrowheads="1"/>
          </p:cNvSpPr>
          <p:nvPr/>
        </p:nvSpPr>
        <p:spPr bwMode="auto">
          <a:xfrm>
            <a:off x="4495800" y="3886200"/>
            <a:ext cx="4038600" cy="1190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96863" indent="-296863" eaLnBrk="1" hangingPunct="1">
              <a:lnSpc>
                <a:spcPct val="90000"/>
              </a:lnSpc>
              <a:spcBef>
                <a:spcPct val="50000"/>
              </a:spcBef>
              <a:buClr>
                <a:srgbClr val="CC0000"/>
              </a:buClr>
              <a:buSzPct val="125000"/>
              <a:buFontTx/>
              <a:buChar char="•"/>
            </a:pPr>
            <a:r>
              <a:rPr lang="en-US" sz="2000"/>
              <a:t>Products and services that need to be developed to achieve the expected outcomes</a:t>
            </a:r>
          </a:p>
        </p:txBody>
      </p:sp>
      <p:sp>
        <p:nvSpPr>
          <p:cNvPr id="208914" name="Rectangle 18"/>
          <p:cNvSpPr>
            <a:spLocks noChangeArrowheads="1"/>
          </p:cNvSpPr>
          <p:nvPr/>
        </p:nvSpPr>
        <p:spPr bwMode="auto">
          <a:xfrm>
            <a:off x="4419600" y="4953000"/>
            <a:ext cx="4495800" cy="9159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96863" indent="-296863" eaLnBrk="1" hangingPunct="1">
              <a:lnSpc>
                <a:spcPct val="90000"/>
              </a:lnSpc>
              <a:spcBef>
                <a:spcPct val="50000"/>
              </a:spcBef>
              <a:buClr>
                <a:srgbClr val="CC0000"/>
              </a:buClr>
              <a:buSzPct val="125000"/>
              <a:buFontTx/>
              <a:buChar char="•"/>
            </a:pPr>
            <a:r>
              <a:rPr lang="en-US" sz="2000">
                <a:cs typeface="Arial" charset="0"/>
              </a:rPr>
              <a:t>What we are doing with the available resources to produce the intended outputs</a:t>
            </a:r>
            <a:endParaRPr lang="en-US" sz="1800">
              <a:cs typeface="Arial" charset="0"/>
            </a:endParaRPr>
          </a:p>
        </p:txBody>
      </p:sp>
      <p:sp>
        <p:nvSpPr>
          <p:cNvPr id="208918" name="Rectangle 22"/>
          <p:cNvSpPr>
            <a:spLocks noChangeArrowheads="1"/>
          </p:cNvSpPr>
          <p:nvPr/>
        </p:nvSpPr>
        <p:spPr bwMode="auto">
          <a:xfrm>
            <a:off x="4419600" y="5942013"/>
            <a:ext cx="4724400" cy="9159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96863" indent="-296863" eaLnBrk="1" hangingPunct="1">
              <a:lnSpc>
                <a:spcPct val="90000"/>
              </a:lnSpc>
              <a:spcBef>
                <a:spcPct val="50000"/>
              </a:spcBef>
              <a:buClr>
                <a:srgbClr val="CC0000"/>
              </a:buClr>
              <a:buSzPct val="125000"/>
              <a:buFontTx/>
              <a:buChar char="•"/>
            </a:pPr>
            <a:r>
              <a:rPr lang="en-US" sz="2000">
                <a:cs typeface="Arial" charset="0"/>
              </a:rPr>
              <a:t>Critical resources (expertise, equipment and supplies) needed to implement the planned activities</a:t>
            </a:r>
          </a:p>
        </p:txBody>
      </p:sp>
      <p:sp>
        <p:nvSpPr>
          <p:cNvPr id="208922" name="Rectangle 26"/>
          <p:cNvSpPr>
            <a:spLocks noChangeArrowheads="1"/>
          </p:cNvSpPr>
          <p:nvPr/>
        </p:nvSpPr>
        <p:spPr bwMode="auto">
          <a:xfrm>
            <a:off x="4419600" y="990600"/>
            <a:ext cx="4724400" cy="11604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96863" indent="-296863" eaLnBrk="1" hangingPunct="1">
              <a:lnSpc>
                <a:spcPct val="90000"/>
              </a:lnSpc>
              <a:spcBef>
                <a:spcPct val="80000"/>
              </a:spcBef>
              <a:buClr>
                <a:srgbClr val="CC0000"/>
              </a:buClr>
              <a:buSzPct val="125000"/>
              <a:buFontTx/>
              <a:buChar char="•"/>
            </a:pPr>
            <a:r>
              <a:rPr lang="en-US" sz="2000"/>
              <a:t>Long-term, widespread improvement in society</a:t>
            </a:r>
          </a:p>
          <a:p>
            <a:pPr marL="296863" indent="-296863" eaLnBrk="1" hangingPunct="1">
              <a:lnSpc>
                <a:spcPct val="90000"/>
              </a:lnSpc>
              <a:spcBef>
                <a:spcPct val="80000"/>
              </a:spcBef>
              <a:buClr>
                <a:srgbClr val="CC0000"/>
              </a:buClr>
              <a:buSzPct val="125000"/>
            </a:pPr>
            <a:r>
              <a:rPr lang="en-US" sz="2000"/>
              <a:t>  “Big picture”</a:t>
            </a:r>
          </a:p>
        </p:txBody>
      </p:sp>
      <p:grpSp>
        <p:nvGrpSpPr>
          <p:cNvPr id="2" name="Group 77"/>
          <p:cNvGrpSpPr>
            <a:grpSpLocks/>
          </p:cNvGrpSpPr>
          <p:nvPr/>
        </p:nvGrpSpPr>
        <p:grpSpPr bwMode="auto">
          <a:xfrm>
            <a:off x="1143000" y="3962400"/>
            <a:ext cx="685800" cy="2620963"/>
            <a:chOff x="720" y="2496"/>
            <a:chExt cx="432" cy="1651"/>
          </a:xfrm>
        </p:grpSpPr>
        <p:sp>
          <p:nvSpPr>
            <p:cNvPr id="5167" name="Rectangle 27"/>
            <p:cNvSpPr>
              <a:spLocks noChangeArrowheads="1"/>
            </p:cNvSpPr>
            <p:nvPr/>
          </p:nvSpPr>
          <p:spPr bwMode="auto">
            <a:xfrm rot="-5400000">
              <a:off x="44" y="3172"/>
              <a:ext cx="1651" cy="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b">
              <a:spAutoFit/>
            </a:bodyPr>
            <a:lstStyle/>
            <a:p>
              <a:pPr algn="r" eaLnBrk="1" hangingPunct="1">
                <a:lnSpc>
                  <a:spcPct val="90000"/>
                </a:lnSpc>
                <a:spcBef>
                  <a:spcPct val="50000"/>
                </a:spcBef>
                <a:buClr>
                  <a:srgbClr val="CC0000"/>
                </a:buClr>
                <a:buSzPct val="125000"/>
              </a:pPr>
              <a:r>
                <a:rPr lang="en-US" sz="2800">
                  <a:cs typeface="Arial" charset="0"/>
                </a:rPr>
                <a:t>Implementation</a:t>
              </a:r>
            </a:p>
          </p:txBody>
        </p:sp>
        <p:grpSp>
          <p:nvGrpSpPr>
            <p:cNvPr id="5168" name="Group 29"/>
            <p:cNvGrpSpPr>
              <a:grpSpLocks/>
            </p:cNvGrpSpPr>
            <p:nvPr/>
          </p:nvGrpSpPr>
          <p:grpSpPr bwMode="auto">
            <a:xfrm>
              <a:off x="1056" y="2688"/>
              <a:ext cx="96" cy="1440"/>
              <a:chOff x="1378" y="2271"/>
              <a:chExt cx="96" cy="1898"/>
            </a:xfrm>
          </p:grpSpPr>
          <p:sp>
            <p:nvSpPr>
              <p:cNvPr id="5169" name="Line 30"/>
              <p:cNvSpPr>
                <a:spLocks noChangeShapeType="1"/>
              </p:cNvSpPr>
              <p:nvPr/>
            </p:nvSpPr>
            <p:spPr bwMode="auto">
              <a:xfrm>
                <a:off x="1386" y="2271"/>
                <a:ext cx="0" cy="1898"/>
              </a:xfrm>
              <a:prstGeom prst="line">
                <a:avLst/>
              </a:prstGeom>
              <a:noFill/>
              <a:ln w="28575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b"/>
              <a:lstStyle/>
              <a:p>
                <a:endParaRPr lang="en-US"/>
              </a:p>
            </p:txBody>
          </p:sp>
          <p:sp>
            <p:nvSpPr>
              <p:cNvPr id="5170" name="Line 31"/>
              <p:cNvSpPr>
                <a:spLocks noChangeShapeType="1"/>
              </p:cNvSpPr>
              <p:nvPr/>
            </p:nvSpPr>
            <p:spPr bwMode="auto">
              <a:xfrm>
                <a:off x="1378" y="4161"/>
                <a:ext cx="96" cy="0"/>
              </a:xfrm>
              <a:prstGeom prst="line">
                <a:avLst/>
              </a:prstGeom>
              <a:noFill/>
              <a:ln w="28575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b"/>
              <a:lstStyle/>
              <a:p>
                <a:endParaRPr lang="en-US"/>
              </a:p>
            </p:txBody>
          </p:sp>
          <p:sp>
            <p:nvSpPr>
              <p:cNvPr id="5171" name="Line 32"/>
              <p:cNvSpPr>
                <a:spLocks noChangeShapeType="1"/>
              </p:cNvSpPr>
              <p:nvPr/>
            </p:nvSpPr>
            <p:spPr bwMode="auto">
              <a:xfrm>
                <a:off x="1378" y="2279"/>
                <a:ext cx="96" cy="0"/>
              </a:xfrm>
              <a:prstGeom prst="line">
                <a:avLst/>
              </a:prstGeom>
              <a:noFill/>
              <a:ln w="28575">
                <a:solidFill>
                  <a:schemeClr val="tx1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b"/>
              <a:lstStyle/>
              <a:p>
                <a:endParaRPr lang="en-US"/>
              </a:p>
            </p:txBody>
          </p:sp>
        </p:grpSp>
      </p:grpSp>
      <p:grpSp>
        <p:nvGrpSpPr>
          <p:cNvPr id="4" name="Group 78"/>
          <p:cNvGrpSpPr>
            <a:grpSpLocks/>
          </p:cNvGrpSpPr>
          <p:nvPr/>
        </p:nvGrpSpPr>
        <p:grpSpPr bwMode="auto">
          <a:xfrm>
            <a:off x="1035050" y="1143000"/>
            <a:ext cx="717550" cy="3276600"/>
            <a:chOff x="652" y="720"/>
            <a:chExt cx="452" cy="2064"/>
          </a:xfrm>
        </p:grpSpPr>
        <p:sp>
          <p:nvSpPr>
            <p:cNvPr id="5162" name="Rectangle 28"/>
            <p:cNvSpPr>
              <a:spLocks noChangeArrowheads="1"/>
            </p:cNvSpPr>
            <p:nvPr/>
          </p:nvSpPr>
          <p:spPr bwMode="auto">
            <a:xfrm rot="-5400000">
              <a:off x="370" y="1394"/>
              <a:ext cx="863" cy="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b">
              <a:spAutoFit/>
            </a:bodyPr>
            <a:lstStyle/>
            <a:p>
              <a:pPr algn="r" eaLnBrk="1" hangingPunct="1">
                <a:lnSpc>
                  <a:spcPct val="90000"/>
                </a:lnSpc>
                <a:spcBef>
                  <a:spcPct val="50000"/>
                </a:spcBef>
                <a:buClr>
                  <a:srgbClr val="CC0000"/>
                </a:buClr>
                <a:buSzPct val="125000"/>
              </a:pPr>
              <a:r>
                <a:rPr lang="en-US" sz="2800">
                  <a:solidFill>
                    <a:srgbClr val="9F2D48"/>
                  </a:solidFill>
                  <a:cs typeface="Arial" charset="0"/>
                </a:rPr>
                <a:t>Results</a:t>
              </a:r>
            </a:p>
          </p:txBody>
        </p:sp>
        <p:grpSp>
          <p:nvGrpSpPr>
            <p:cNvPr id="5163" name="Group 33"/>
            <p:cNvGrpSpPr>
              <a:grpSpLocks/>
            </p:cNvGrpSpPr>
            <p:nvPr/>
          </p:nvGrpSpPr>
          <p:grpSpPr bwMode="auto">
            <a:xfrm>
              <a:off x="1008" y="720"/>
              <a:ext cx="96" cy="2064"/>
              <a:chOff x="1378" y="873"/>
              <a:chExt cx="96" cy="1157"/>
            </a:xfrm>
          </p:grpSpPr>
          <p:sp>
            <p:nvSpPr>
              <p:cNvPr id="5164" name="Line 34"/>
              <p:cNvSpPr>
                <a:spLocks noChangeShapeType="1"/>
              </p:cNvSpPr>
              <p:nvPr/>
            </p:nvSpPr>
            <p:spPr bwMode="auto">
              <a:xfrm>
                <a:off x="1386" y="873"/>
                <a:ext cx="0" cy="1157"/>
              </a:xfrm>
              <a:prstGeom prst="line">
                <a:avLst/>
              </a:prstGeom>
              <a:noFill/>
              <a:ln w="28575">
                <a:solidFill>
                  <a:srgbClr val="9F2D48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b"/>
              <a:lstStyle/>
              <a:p>
                <a:endParaRPr lang="en-US"/>
              </a:p>
            </p:txBody>
          </p:sp>
          <p:sp>
            <p:nvSpPr>
              <p:cNvPr id="5165" name="Line 35"/>
              <p:cNvSpPr>
                <a:spLocks noChangeShapeType="1"/>
              </p:cNvSpPr>
              <p:nvPr/>
            </p:nvSpPr>
            <p:spPr bwMode="auto">
              <a:xfrm>
                <a:off x="1378" y="2022"/>
                <a:ext cx="96" cy="0"/>
              </a:xfrm>
              <a:prstGeom prst="line">
                <a:avLst/>
              </a:prstGeom>
              <a:noFill/>
              <a:ln w="28575">
                <a:solidFill>
                  <a:srgbClr val="9F2D48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b"/>
              <a:lstStyle/>
              <a:p>
                <a:endParaRPr lang="en-US"/>
              </a:p>
            </p:txBody>
          </p:sp>
          <p:sp>
            <p:nvSpPr>
              <p:cNvPr id="5166" name="Line 36"/>
              <p:cNvSpPr>
                <a:spLocks noChangeShapeType="1"/>
              </p:cNvSpPr>
              <p:nvPr/>
            </p:nvSpPr>
            <p:spPr bwMode="auto">
              <a:xfrm>
                <a:off x="1378" y="881"/>
                <a:ext cx="96" cy="0"/>
              </a:xfrm>
              <a:prstGeom prst="line">
                <a:avLst/>
              </a:prstGeom>
              <a:noFill/>
              <a:ln w="28575">
                <a:solidFill>
                  <a:srgbClr val="9F2D48"/>
                </a:solidFill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b"/>
              <a:lstStyle/>
              <a:p>
                <a:endParaRPr lang="en-US"/>
              </a:p>
            </p:txBody>
          </p:sp>
        </p:grpSp>
      </p:grpSp>
      <p:sp>
        <p:nvSpPr>
          <p:cNvPr id="5131" name="Line 38"/>
          <p:cNvSpPr>
            <a:spLocks noChangeShapeType="1"/>
          </p:cNvSpPr>
          <p:nvPr/>
        </p:nvSpPr>
        <p:spPr bwMode="auto">
          <a:xfrm>
            <a:off x="0" y="609600"/>
            <a:ext cx="9144000" cy="0"/>
          </a:xfrm>
          <a:prstGeom prst="line">
            <a:avLst/>
          </a:prstGeom>
          <a:noFill/>
          <a:ln w="38100">
            <a:solidFill>
              <a:srgbClr val="000099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08949" name="Rectangle 53"/>
          <p:cNvSpPr>
            <a:spLocks noChangeArrowheads="1"/>
          </p:cNvSpPr>
          <p:nvPr/>
        </p:nvSpPr>
        <p:spPr bwMode="auto">
          <a:xfrm>
            <a:off x="2895600" y="2133600"/>
            <a:ext cx="1676400" cy="641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>
            <a:spAutoFit/>
          </a:bodyPr>
          <a:lstStyle/>
          <a:p>
            <a:pPr algn="ctr" eaLnBrk="1" hangingPunct="1">
              <a:lnSpc>
                <a:spcPct val="90000"/>
              </a:lnSpc>
              <a:spcBef>
                <a:spcPct val="50000"/>
              </a:spcBef>
              <a:buClr>
                <a:srgbClr val="CC0000"/>
              </a:buClr>
              <a:buSzPct val="125000"/>
            </a:pPr>
            <a:r>
              <a:rPr lang="en-US" sz="2000" b="1">
                <a:solidFill>
                  <a:srgbClr val="000208"/>
                </a:solidFill>
              </a:rPr>
              <a:t>Attribution Gap</a:t>
            </a:r>
          </a:p>
        </p:txBody>
      </p:sp>
      <p:grpSp>
        <p:nvGrpSpPr>
          <p:cNvPr id="6" name="Group 76"/>
          <p:cNvGrpSpPr>
            <a:grpSpLocks/>
          </p:cNvGrpSpPr>
          <p:nvPr/>
        </p:nvGrpSpPr>
        <p:grpSpPr bwMode="auto">
          <a:xfrm>
            <a:off x="1676400" y="914400"/>
            <a:ext cx="2971800" cy="5638800"/>
            <a:chOff x="1056" y="624"/>
            <a:chExt cx="1872" cy="3552"/>
          </a:xfrm>
        </p:grpSpPr>
        <p:grpSp>
          <p:nvGrpSpPr>
            <p:cNvPr id="5140" name="Group 75"/>
            <p:cNvGrpSpPr>
              <a:grpSpLocks/>
            </p:cNvGrpSpPr>
            <p:nvPr/>
          </p:nvGrpSpPr>
          <p:grpSpPr bwMode="auto">
            <a:xfrm>
              <a:off x="1056" y="624"/>
              <a:ext cx="1872" cy="3552"/>
              <a:chOff x="1056" y="624"/>
              <a:chExt cx="1872" cy="3552"/>
            </a:xfrm>
          </p:grpSpPr>
          <p:sp>
            <p:nvSpPr>
              <p:cNvPr id="5142" name="Line 2"/>
              <p:cNvSpPr>
                <a:spLocks noChangeShapeType="1"/>
              </p:cNvSpPr>
              <p:nvPr/>
            </p:nvSpPr>
            <p:spPr bwMode="auto">
              <a:xfrm flipH="1" flipV="1">
                <a:off x="1872" y="3552"/>
                <a:ext cx="0" cy="288"/>
              </a:xfrm>
              <a:prstGeom prst="line">
                <a:avLst/>
              </a:prstGeom>
              <a:noFill/>
              <a:ln w="57150">
                <a:solidFill>
                  <a:srgbClr val="9F2D48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b"/>
              <a:lstStyle/>
              <a:p>
                <a:endParaRPr lang="en-US"/>
              </a:p>
            </p:txBody>
          </p:sp>
          <p:sp>
            <p:nvSpPr>
              <p:cNvPr id="5143" name="Line 3"/>
              <p:cNvSpPr>
                <a:spLocks noChangeShapeType="1"/>
              </p:cNvSpPr>
              <p:nvPr/>
            </p:nvSpPr>
            <p:spPr bwMode="auto">
              <a:xfrm flipV="1">
                <a:off x="1872" y="2928"/>
                <a:ext cx="0" cy="240"/>
              </a:xfrm>
              <a:prstGeom prst="line">
                <a:avLst/>
              </a:prstGeom>
              <a:noFill/>
              <a:ln w="57150">
                <a:solidFill>
                  <a:srgbClr val="9F2D48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b"/>
              <a:lstStyle/>
              <a:p>
                <a:endParaRPr lang="en-US"/>
              </a:p>
            </p:txBody>
          </p:sp>
          <p:sp>
            <p:nvSpPr>
              <p:cNvPr id="5144" name="Line 4"/>
              <p:cNvSpPr>
                <a:spLocks noChangeShapeType="1"/>
              </p:cNvSpPr>
              <p:nvPr/>
            </p:nvSpPr>
            <p:spPr bwMode="auto">
              <a:xfrm flipV="1">
                <a:off x="1872" y="2304"/>
                <a:ext cx="0" cy="288"/>
              </a:xfrm>
              <a:prstGeom prst="line">
                <a:avLst/>
              </a:prstGeom>
              <a:noFill/>
              <a:ln w="57150">
                <a:solidFill>
                  <a:srgbClr val="9F2D48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b"/>
              <a:lstStyle/>
              <a:p>
                <a:endParaRPr lang="en-US"/>
              </a:p>
            </p:txBody>
          </p:sp>
          <p:sp>
            <p:nvSpPr>
              <p:cNvPr id="5145" name="Line 5"/>
              <p:cNvSpPr>
                <a:spLocks noChangeShapeType="1"/>
              </p:cNvSpPr>
              <p:nvPr/>
            </p:nvSpPr>
            <p:spPr bwMode="auto">
              <a:xfrm flipV="1">
                <a:off x="1824" y="1632"/>
                <a:ext cx="0" cy="288"/>
              </a:xfrm>
              <a:prstGeom prst="line">
                <a:avLst/>
              </a:prstGeom>
              <a:noFill/>
              <a:ln w="57150">
                <a:solidFill>
                  <a:srgbClr val="9F2D48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b"/>
              <a:lstStyle/>
              <a:p>
                <a:endParaRPr lang="en-US"/>
              </a:p>
            </p:txBody>
          </p:sp>
          <p:grpSp>
            <p:nvGrpSpPr>
              <p:cNvPr id="5146" name="Group 73"/>
              <p:cNvGrpSpPr>
                <a:grpSpLocks/>
              </p:cNvGrpSpPr>
              <p:nvPr/>
            </p:nvGrpSpPr>
            <p:grpSpPr bwMode="auto">
              <a:xfrm>
                <a:off x="1248" y="1872"/>
                <a:ext cx="1344" cy="461"/>
                <a:chOff x="1248" y="1872"/>
                <a:chExt cx="1344" cy="461"/>
              </a:xfrm>
            </p:grpSpPr>
            <p:sp>
              <p:nvSpPr>
                <p:cNvPr id="5160" name="AutoShape 8">
                  <a:hlinkClick r:id="" action="ppaction://noaction" highlightClick="1"/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248" y="1872"/>
                  <a:ext cx="1344" cy="461"/>
                </a:xfrm>
                <a:prstGeom prst="actionButtonBlank">
                  <a:avLst/>
                </a:prstGeom>
                <a:solidFill>
                  <a:schemeClr val="tx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pPr eaLnBrk="1" hangingPunct="1"/>
                  <a:endParaRPr lang="en-US" sz="1800">
                    <a:cs typeface="Arial" charset="0"/>
                  </a:endParaRPr>
                </a:p>
              </p:txBody>
            </p:sp>
            <p:sp>
              <p:nvSpPr>
                <p:cNvPr id="5161" name="Rectangle 9"/>
                <p:cNvSpPr>
                  <a:spLocks noChangeArrowheads="1"/>
                </p:cNvSpPr>
                <p:nvPr/>
              </p:nvSpPr>
              <p:spPr bwMode="auto">
                <a:xfrm>
                  <a:off x="1488" y="1968"/>
                  <a:ext cx="1055" cy="265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anchor="b">
                  <a:spAutoFit/>
                </a:bodyPr>
                <a:lstStyle/>
                <a:p>
                  <a:pPr algn="ctr" eaLnBrk="1" hangingPunct="1">
                    <a:lnSpc>
                      <a:spcPct val="90000"/>
                    </a:lnSpc>
                  </a:pPr>
                  <a:r>
                    <a:rPr lang="en-US" b="1">
                      <a:solidFill>
                        <a:schemeClr val="bg1"/>
                      </a:solidFill>
                      <a:cs typeface="Arial" charset="0"/>
                    </a:rPr>
                    <a:t>Outcomes</a:t>
                  </a:r>
                </a:p>
              </p:txBody>
            </p:sp>
          </p:grpSp>
          <p:grpSp>
            <p:nvGrpSpPr>
              <p:cNvPr id="5147" name="Group 11"/>
              <p:cNvGrpSpPr>
                <a:grpSpLocks/>
              </p:cNvGrpSpPr>
              <p:nvPr/>
            </p:nvGrpSpPr>
            <p:grpSpPr bwMode="auto">
              <a:xfrm>
                <a:off x="1296" y="2592"/>
                <a:ext cx="1285" cy="365"/>
                <a:chOff x="1553" y="2196"/>
                <a:chExt cx="1236" cy="461"/>
              </a:xfrm>
            </p:grpSpPr>
            <p:sp>
              <p:nvSpPr>
                <p:cNvPr id="5158" name="AutoShape 12">
                  <a:hlinkClick r:id="" action="ppaction://noaction" highlightClick="1"/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53" y="2196"/>
                  <a:ext cx="1236" cy="461"/>
                </a:xfrm>
                <a:prstGeom prst="actionButtonBlank">
                  <a:avLst/>
                </a:prstGeom>
                <a:solidFill>
                  <a:schemeClr val="tx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pPr eaLnBrk="1" hangingPunct="1"/>
                  <a:endParaRPr lang="en-US" sz="1800">
                    <a:cs typeface="Arial" charset="0"/>
                  </a:endParaRPr>
                </a:p>
              </p:txBody>
            </p:sp>
            <p:sp>
              <p:nvSpPr>
                <p:cNvPr id="5159" name="Rectangle 13"/>
                <p:cNvSpPr>
                  <a:spLocks noChangeArrowheads="1"/>
                </p:cNvSpPr>
                <p:nvPr/>
              </p:nvSpPr>
              <p:spPr bwMode="auto">
                <a:xfrm>
                  <a:off x="1762" y="2224"/>
                  <a:ext cx="819" cy="334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b">
                  <a:spAutoFit/>
                </a:bodyPr>
                <a:lstStyle/>
                <a:p>
                  <a:pPr algn="ctr" eaLnBrk="1" hangingPunct="1">
                    <a:lnSpc>
                      <a:spcPct val="90000"/>
                    </a:lnSpc>
                  </a:pPr>
                  <a:r>
                    <a:rPr lang="en-US" b="1">
                      <a:solidFill>
                        <a:schemeClr val="bg1"/>
                      </a:solidFill>
                      <a:cs typeface="Arial" charset="0"/>
                    </a:rPr>
                    <a:t>Outputs</a:t>
                  </a:r>
                </a:p>
              </p:txBody>
            </p:sp>
          </p:grpSp>
          <p:grpSp>
            <p:nvGrpSpPr>
              <p:cNvPr id="5148" name="Group 15"/>
              <p:cNvGrpSpPr>
                <a:grpSpLocks/>
              </p:cNvGrpSpPr>
              <p:nvPr/>
            </p:nvGrpSpPr>
            <p:grpSpPr bwMode="auto">
              <a:xfrm>
                <a:off x="1296" y="3168"/>
                <a:ext cx="1248" cy="384"/>
                <a:chOff x="1553" y="2857"/>
                <a:chExt cx="1236" cy="461"/>
              </a:xfrm>
            </p:grpSpPr>
            <p:sp>
              <p:nvSpPr>
                <p:cNvPr id="5156" name="AutoShape 16">
                  <a:hlinkClick r:id="" action="ppaction://noaction" highlightClick="1"/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53" y="2857"/>
                  <a:ext cx="1236" cy="461"/>
                </a:xfrm>
                <a:prstGeom prst="actionButtonBlank">
                  <a:avLst/>
                </a:prstGeom>
                <a:solidFill>
                  <a:schemeClr val="tx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pPr eaLnBrk="1" hangingPunct="1"/>
                  <a:endParaRPr lang="en-US" sz="1800">
                    <a:cs typeface="Arial" charset="0"/>
                  </a:endParaRPr>
                </a:p>
              </p:txBody>
            </p:sp>
            <p:sp>
              <p:nvSpPr>
                <p:cNvPr id="5157" name="Rectangle 17"/>
                <p:cNvSpPr>
                  <a:spLocks noChangeArrowheads="1"/>
                </p:cNvSpPr>
                <p:nvPr/>
              </p:nvSpPr>
              <p:spPr bwMode="auto">
                <a:xfrm>
                  <a:off x="1686" y="2901"/>
                  <a:ext cx="970" cy="319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anchor="b">
                  <a:spAutoFit/>
                </a:bodyPr>
                <a:lstStyle/>
                <a:p>
                  <a:pPr algn="ctr" eaLnBrk="1" hangingPunct="1">
                    <a:lnSpc>
                      <a:spcPct val="90000"/>
                    </a:lnSpc>
                  </a:pPr>
                  <a:r>
                    <a:rPr lang="en-US" b="1">
                      <a:solidFill>
                        <a:schemeClr val="bg1"/>
                      </a:solidFill>
                      <a:cs typeface="Arial" charset="0"/>
                    </a:rPr>
                    <a:t>Activities</a:t>
                  </a:r>
                </a:p>
              </p:txBody>
            </p:sp>
          </p:grpSp>
          <p:grpSp>
            <p:nvGrpSpPr>
              <p:cNvPr id="5149" name="Group 19"/>
              <p:cNvGrpSpPr>
                <a:grpSpLocks/>
              </p:cNvGrpSpPr>
              <p:nvPr/>
            </p:nvGrpSpPr>
            <p:grpSpPr bwMode="auto">
              <a:xfrm>
                <a:off x="1248" y="3632"/>
                <a:ext cx="1344" cy="544"/>
                <a:chOff x="1553" y="3233"/>
                <a:chExt cx="1236" cy="746"/>
              </a:xfrm>
            </p:grpSpPr>
            <p:sp>
              <p:nvSpPr>
                <p:cNvPr id="5154" name="AutoShape 20">
                  <a:hlinkClick r:id="" action="ppaction://noaction" highlightClick="1"/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553" y="3518"/>
                  <a:ext cx="1236" cy="461"/>
                </a:xfrm>
                <a:prstGeom prst="actionButtonBlank">
                  <a:avLst/>
                </a:prstGeom>
                <a:solidFill>
                  <a:schemeClr val="tx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pPr eaLnBrk="1" hangingPunct="1"/>
                  <a:endParaRPr lang="en-US" sz="1800">
                    <a:cs typeface="Arial" charset="0"/>
                  </a:endParaRPr>
                </a:p>
              </p:txBody>
            </p:sp>
            <p:sp>
              <p:nvSpPr>
                <p:cNvPr id="5155" name="Rectangle 21"/>
                <p:cNvSpPr>
                  <a:spLocks noChangeArrowheads="1"/>
                </p:cNvSpPr>
                <p:nvPr/>
              </p:nvSpPr>
              <p:spPr bwMode="auto">
                <a:xfrm>
                  <a:off x="1854" y="3233"/>
                  <a:ext cx="635" cy="647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anchor="b">
                  <a:spAutoFit/>
                </a:bodyPr>
                <a:lstStyle/>
                <a:p>
                  <a:pPr algn="ctr" eaLnBrk="1" hangingPunct="1">
                    <a:lnSpc>
                      <a:spcPct val="90000"/>
                    </a:lnSpc>
                  </a:pPr>
                  <a:r>
                    <a:rPr lang="en-US" b="1">
                      <a:solidFill>
                        <a:schemeClr val="bg1"/>
                      </a:solidFill>
                      <a:cs typeface="Arial" charset="0"/>
                    </a:rPr>
                    <a:t>Inputs</a:t>
                  </a:r>
                </a:p>
              </p:txBody>
            </p:sp>
          </p:grpSp>
          <p:grpSp>
            <p:nvGrpSpPr>
              <p:cNvPr id="5150" name="Group 74"/>
              <p:cNvGrpSpPr>
                <a:grpSpLocks/>
              </p:cNvGrpSpPr>
              <p:nvPr/>
            </p:nvGrpSpPr>
            <p:grpSpPr bwMode="auto">
              <a:xfrm>
                <a:off x="1056" y="624"/>
                <a:ext cx="1872" cy="816"/>
                <a:chOff x="1056" y="624"/>
                <a:chExt cx="1872" cy="816"/>
              </a:xfrm>
            </p:grpSpPr>
            <p:sp>
              <p:nvSpPr>
                <p:cNvPr id="5152" name="AutoShape 24">
                  <a:hlinkClick r:id="" action="ppaction://noaction" highlightClick="1"/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1248" y="720"/>
                  <a:ext cx="1296" cy="576"/>
                </a:xfrm>
                <a:prstGeom prst="actionButtonBlank">
                  <a:avLst/>
                </a:prstGeom>
                <a:solidFill>
                  <a:schemeClr val="tx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 wrap="none" anchor="ctr"/>
                <a:lstStyle/>
                <a:p>
                  <a:pPr algn="ctr" eaLnBrk="1" hangingPunct="1"/>
                  <a:endParaRPr lang="en-US" sz="1800">
                    <a:solidFill>
                      <a:schemeClr val="accent1"/>
                    </a:solidFill>
                    <a:cs typeface="Arial" charset="0"/>
                  </a:endParaRPr>
                </a:p>
              </p:txBody>
            </p:sp>
            <p:sp>
              <p:nvSpPr>
                <p:cNvPr id="5153" name="AutoShape 48"/>
                <p:cNvSpPr>
                  <a:spLocks noChangeArrowheads="1"/>
                </p:cNvSpPr>
                <p:nvPr/>
              </p:nvSpPr>
              <p:spPr bwMode="auto">
                <a:xfrm>
                  <a:off x="1056" y="624"/>
                  <a:ext cx="1872" cy="816"/>
                </a:xfrm>
                <a:prstGeom prst="irregularSeal2">
                  <a:avLst/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anchor="ctr"/>
                <a:lstStyle/>
                <a:p>
                  <a:pPr algn="ctr" eaLnBrk="1" hangingPunct="1"/>
                  <a:r>
                    <a:rPr lang="en-US" sz="2000" b="1">
                      <a:solidFill>
                        <a:srgbClr val="CA2302"/>
                      </a:solidFill>
                      <a:cs typeface="Arial" charset="0"/>
                    </a:rPr>
                    <a:t>Goal </a:t>
                  </a:r>
                  <a:r>
                    <a:rPr lang="en-US" sz="1600" b="1">
                      <a:solidFill>
                        <a:srgbClr val="CA2302"/>
                      </a:solidFill>
                      <a:cs typeface="Arial" charset="0"/>
                    </a:rPr>
                    <a:t>(Long-term outcomes)</a:t>
                  </a:r>
                </a:p>
              </p:txBody>
            </p:sp>
          </p:grpSp>
          <p:sp>
            <p:nvSpPr>
              <p:cNvPr id="5151" name="Line 54"/>
              <p:cNvSpPr>
                <a:spLocks noChangeShapeType="1"/>
              </p:cNvSpPr>
              <p:nvPr/>
            </p:nvSpPr>
            <p:spPr bwMode="auto">
              <a:xfrm flipV="1">
                <a:off x="1824" y="1296"/>
                <a:ext cx="0" cy="288"/>
              </a:xfrm>
              <a:prstGeom prst="line">
                <a:avLst/>
              </a:prstGeom>
              <a:noFill/>
              <a:ln w="57150">
                <a:solidFill>
                  <a:srgbClr val="9F2D48"/>
                </a:solidFill>
                <a:round/>
                <a:headEnd/>
                <a:tailEnd type="triangle" w="med" len="med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anchor="b"/>
              <a:lstStyle/>
              <a:p>
                <a:endParaRPr lang="en-US"/>
              </a:p>
            </p:txBody>
          </p:sp>
        </p:grpSp>
        <p:sp>
          <p:nvSpPr>
            <p:cNvPr id="5141" name="AutoShape 55"/>
            <p:cNvSpPr>
              <a:spLocks noChangeAspect="1" noChangeArrowheads="1"/>
            </p:cNvSpPr>
            <p:nvPr/>
          </p:nvSpPr>
          <p:spPr bwMode="auto">
            <a:xfrm rot="6420000">
              <a:off x="1133" y="1603"/>
              <a:ext cx="517" cy="480"/>
            </a:xfrm>
            <a:prstGeom prst="star24">
              <a:avLst>
                <a:gd name="adj" fmla="val 10616"/>
              </a:avLst>
            </a:prstGeom>
            <a:solidFill>
              <a:srgbClr val="FFFF00"/>
            </a:solidFill>
            <a:ln w="9525">
              <a:solidFill>
                <a:srgbClr val="FF0000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pPr eaLnBrk="1" hangingPunct="1"/>
              <a:endParaRPr lang="en-US" sz="1800">
                <a:cs typeface="Arial" charset="0"/>
              </a:endParaRPr>
            </a:p>
          </p:txBody>
        </p:sp>
      </p:grpSp>
      <p:grpSp>
        <p:nvGrpSpPr>
          <p:cNvPr id="13" name="Group 72"/>
          <p:cNvGrpSpPr>
            <a:grpSpLocks/>
          </p:cNvGrpSpPr>
          <p:nvPr/>
        </p:nvGrpSpPr>
        <p:grpSpPr bwMode="auto">
          <a:xfrm>
            <a:off x="196850" y="2254250"/>
            <a:ext cx="946150" cy="4146550"/>
            <a:chOff x="124" y="1420"/>
            <a:chExt cx="596" cy="2612"/>
          </a:xfrm>
        </p:grpSpPr>
        <p:sp>
          <p:nvSpPr>
            <p:cNvPr id="5135" name="Rectangle 67"/>
            <p:cNvSpPr>
              <a:spLocks noChangeArrowheads="1"/>
            </p:cNvSpPr>
            <p:nvPr/>
          </p:nvSpPr>
          <p:spPr bwMode="auto">
            <a:xfrm rot="-5400000">
              <a:off x="-960" y="2504"/>
              <a:ext cx="2467" cy="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anchor="b">
              <a:spAutoFit/>
            </a:bodyPr>
            <a:lstStyle/>
            <a:p>
              <a:pPr algn="ctr" eaLnBrk="1" hangingPunct="1">
                <a:lnSpc>
                  <a:spcPct val="90000"/>
                </a:lnSpc>
                <a:spcBef>
                  <a:spcPct val="50000"/>
                </a:spcBef>
                <a:buClr>
                  <a:srgbClr val="CC0000"/>
                </a:buClr>
                <a:buSzPct val="125000"/>
              </a:pPr>
              <a:r>
                <a:rPr lang="en-US" sz="2800" b="1">
                  <a:solidFill>
                    <a:srgbClr val="0EBE12"/>
                  </a:solidFill>
                  <a:cs typeface="Arial" charset="0"/>
                </a:rPr>
                <a:t>RESULTS  PLANNING</a:t>
              </a:r>
            </a:p>
          </p:txBody>
        </p:sp>
        <p:sp>
          <p:nvSpPr>
            <p:cNvPr id="5136" name="AutoShape 68"/>
            <p:cNvSpPr>
              <a:spLocks noChangeArrowheads="1"/>
            </p:cNvSpPr>
            <p:nvPr/>
          </p:nvSpPr>
          <p:spPr bwMode="auto">
            <a:xfrm>
              <a:off x="432" y="2784"/>
              <a:ext cx="240" cy="624"/>
            </a:xfrm>
            <a:prstGeom prst="curvedRightArrow">
              <a:avLst>
                <a:gd name="adj1" fmla="val 52000"/>
                <a:gd name="adj2" fmla="val 104000"/>
                <a:gd name="adj3" fmla="val 33333"/>
              </a:avLst>
            </a:prstGeom>
            <a:solidFill>
              <a:srgbClr val="00FF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eaLnBrk="1" hangingPunct="1"/>
              <a:endParaRPr lang="en-US" sz="1800">
                <a:cs typeface="Arial" charset="0"/>
              </a:endParaRPr>
            </a:p>
          </p:txBody>
        </p:sp>
        <p:sp>
          <p:nvSpPr>
            <p:cNvPr id="5137" name="AutoShape 69"/>
            <p:cNvSpPr>
              <a:spLocks noChangeArrowheads="1"/>
            </p:cNvSpPr>
            <p:nvPr/>
          </p:nvSpPr>
          <p:spPr bwMode="auto">
            <a:xfrm>
              <a:off x="432" y="2112"/>
              <a:ext cx="240" cy="624"/>
            </a:xfrm>
            <a:prstGeom prst="curvedRightArrow">
              <a:avLst>
                <a:gd name="adj1" fmla="val 52000"/>
                <a:gd name="adj2" fmla="val 104000"/>
                <a:gd name="adj3" fmla="val 33333"/>
              </a:avLst>
            </a:prstGeom>
            <a:solidFill>
              <a:srgbClr val="00FF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eaLnBrk="1" hangingPunct="1"/>
              <a:endParaRPr lang="en-US" sz="1800">
                <a:cs typeface="Arial" charset="0"/>
              </a:endParaRPr>
            </a:p>
          </p:txBody>
        </p:sp>
        <p:sp>
          <p:nvSpPr>
            <p:cNvPr id="5138" name="AutoShape 70"/>
            <p:cNvSpPr>
              <a:spLocks noChangeArrowheads="1"/>
            </p:cNvSpPr>
            <p:nvPr/>
          </p:nvSpPr>
          <p:spPr bwMode="auto">
            <a:xfrm>
              <a:off x="480" y="1488"/>
              <a:ext cx="240" cy="624"/>
            </a:xfrm>
            <a:prstGeom prst="curvedRightArrow">
              <a:avLst>
                <a:gd name="adj1" fmla="val 52000"/>
                <a:gd name="adj2" fmla="val 104000"/>
                <a:gd name="adj3" fmla="val 33333"/>
              </a:avLst>
            </a:prstGeom>
            <a:solidFill>
              <a:srgbClr val="00FF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eaLnBrk="1" hangingPunct="1"/>
              <a:endParaRPr lang="en-US" sz="1800">
                <a:cs typeface="Arial" charset="0"/>
              </a:endParaRPr>
            </a:p>
          </p:txBody>
        </p:sp>
        <p:sp>
          <p:nvSpPr>
            <p:cNvPr id="5139" name="AutoShape 71"/>
            <p:cNvSpPr>
              <a:spLocks noChangeArrowheads="1"/>
            </p:cNvSpPr>
            <p:nvPr/>
          </p:nvSpPr>
          <p:spPr bwMode="auto">
            <a:xfrm>
              <a:off x="432" y="3408"/>
              <a:ext cx="240" cy="624"/>
            </a:xfrm>
            <a:prstGeom prst="curvedRightArrow">
              <a:avLst>
                <a:gd name="adj1" fmla="val 52000"/>
                <a:gd name="adj2" fmla="val 104000"/>
                <a:gd name="adj3" fmla="val 33333"/>
              </a:avLst>
            </a:prstGeom>
            <a:solidFill>
              <a:srgbClr val="00FF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eaLnBrk="1" hangingPunct="1"/>
              <a:endParaRPr lang="en-US" sz="1800">
                <a:cs typeface="Arial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33680365"/>
      </p:ext>
    </p:extLst>
  </p:cSld>
  <p:clrMapOvr>
    <a:masterClrMapping/>
  </p:clrMapOvr>
  <p:transition xmlns:p14="http://schemas.microsoft.com/office/powerpoint/2010/main">
    <p:wipe dir="r"/>
  </p:transition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9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089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089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9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089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089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9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089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089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9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089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089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9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089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089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 nodeType="clickPar">
                      <p:stCondLst>
                        <p:cond delay="indefinite"/>
                      </p:stCondLst>
                      <p:childTnLst>
                        <p:par>
                          <p:cTn id="5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 nodeType="clickPar">
                      <p:stCondLst>
                        <p:cond delay="indefinite"/>
                      </p:stCondLst>
                      <p:childTnLst>
                        <p:par>
                          <p:cTn id="5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9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089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2089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8906" grpId="0"/>
      <p:bldP spid="208910" grpId="0"/>
      <p:bldP spid="208918" grpId="0"/>
      <p:bldP spid="208922" grpId="0"/>
      <p:bldP spid="208949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Rectangle 4"/>
          <p:cNvSpPr>
            <a:spLocks noChangeArrowheads="1"/>
          </p:cNvSpPr>
          <p:nvPr/>
        </p:nvSpPr>
        <p:spPr bwMode="auto">
          <a:xfrm>
            <a:off x="2667000" y="609600"/>
            <a:ext cx="3657600" cy="6096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 eaLnBrk="1" hangingPunct="1"/>
            <a:r>
              <a:rPr lang="en-US" sz="2000">
                <a:cs typeface="Arial" charset="0"/>
              </a:rPr>
              <a:t>Long-term (Impact)</a:t>
            </a:r>
            <a:r>
              <a:rPr lang="en-US" sz="1800">
                <a:cs typeface="Arial" charset="0"/>
              </a:rPr>
              <a:t> </a:t>
            </a:r>
          </a:p>
        </p:txBody>
      </p:sp>
      <p:sp>
        <p:nvSpPr>
          <p:cNvPr id="7170" name="Rectangle 5"/>
          <p:cNvSpPr>
            <a:spLocks noChangeArrowheads="1"/>
          </p:cNvSpPr>
          <p:nvPr/>
        </p:nvSpPr>
        <p:spPr bwMode="auto">
          <a:xfrm>
            <a:off x="3200400" y="1600200"/>
            <a:ext cx="2590800" cy="5334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Overall Objective</a:t>
            </a:r>
          </a:p>
        </p:txBody>
      </p:sp>
      <p:sp>
        <p:nvSpPr>
          <p:cNvPr id="7171" name="Rectangle 7"/>
          <p:cNvSpPr>
            <a:spLocks noChangeArrowheads="1"/>
          </p:cNvSpPr>
          <p:nvPr/>
        </p:nvSpPr>
        <p:spPr bwMode="auto">
          <a:xfrm>
            <a:off x="6781800" y="1600200"/>
            <a:ext cx="1676400" cy="4572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endParaRPr lang="en-US" sz="1800">
              <a:cs typeface="Arial" charset="0"/>
            </a:endParaRPr>
          </a:p>
        </p:txBody>
      </p:sp>
      <p:sp>
        <p:nvSpPr>
          <p:cNvPr id="7172" name="Rectangle 8"/>
          <p:cNvSpPr>
            <a:spLocks noChangeArrowheads="1"/>
          </p:cNvSpPr>
          <p:nvPr/>
        </p:nvSpPr>
        <p:spPr bwMode="auto">
          <a:xfrm>
            <a:off x="381000" y="1676400"/>
            <a:ext cx="1828800" cy="4572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endParaRPr lang="en-US" sz="1800">
              <a:cs typeface="Arial" charset="0"/>
            </a:endParaRPr>
          </a:p>
        </p:txBody>
      </p:sp>
      <p:sp>
        <p:nvSpPr>
          <p:cNvPr id="7173" name="Rectangle 9"/>
          <p:cNvSpPr>
            <a:spLocks noChangeArrowheads="1"/>
          </p:cNvSpPr>
          <p:nvPr/>
        </p:nvSpPr>
        <p:spPr bwMode="auto">
          <a:xfrm>
            <a:off x="1600200" y="2438400"/>
            <a:ext cx="1752600" cy="6858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Intermediate outcome 1</a:t>
            </a:r>
          </a:p>
        </p:txBody>
      </p:sp>
      <p:sp>
        <p:nvSpPr>
          <p:cNvPr id="7174" name="Rectangle 12"/>
          <p:cNvSpPr>
            <a:spLocks noChangeArrowheads="1"/>
          </p:cNvSpPr>
          <p:nvPr/>
        </p:nvSpPr>
        <p:spPr bwMode="auto">
          <a:xfrm>
            <a:off x="3581400" y="2438400"/>
            <a:ext cx="1828800" cy="6858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Intermediate outcome 2</a:t>
            </a:r>
          </a:p>
        </p:txBody>
      </p:sp>
      <p:sp>
        <p:nvSpPr>
          <p:cNvPr id="7175" name="Rectangle 13"/>
          <p:cNvSpPr>
            <a:spLocks noChangeArrowheads="1"/>
          </p:cNvSpPr>
          <p:nvPr/>
        </p:nvSpPr>
        <p:spPr bwMode="auto">
          <a:xfrm>
            <a:off x="5638800" y="2438400"/>
            <a:ext cx="1752600" cy="6858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Intermediate outcome 3</a:t>
            </a:r>
          </a:p>
        </p:txBody>
      </p:sp>
      <p:sp>
        <p:nvSpPr>
          <p:cNvPr id="7176" name="Rectangle 14"/>
          <p:cNvSpPr>
            <a:spLocks noChangeArrowheads="1"/>
          </p:cNvSpPr>
          <p:nvPr/>
        </p:nvSpPr>
        <p:spPr bwMode="auto">
          <a:xfrm>
            <a:off x="1828800" y="3352800"/>
            <a:ext cx="1295400" cy="381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Outputs</a:t>
            </a:r>
          </a:p>
        </p:txBody>
      </p:sp>
      <p:sp>
        <p:nvSpPr>
          <p:cNvPr id="7177" name="Rectangle 17"/>
          <p:cNvSpPr>
            <a:spLocks noChangeArrowheads="1"/>
          </p:cNvSpPr>
          <p:nvPr/>
        </p:nvSpPr>
        <p:spPr bwMode="auto">
          <a:xfrm>
            <a:off x="1828800" y="3962400"/>
            <a:ext cx="1295400" cy="381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Activities</a:t>
            </a:r>
          </a:p>
        </p:txBody>
      </p:sp>
      <p:sp>
        <p:nvSpPr>
          <p:cNvPr id="7178" name="Rectangle 18"/>
          <p:cNvSpPr>
            <a:spLocks noChangeArrowheads="1"/>
          </p:cNvSpPr>
          <p:nvPr/>
        </p:nvSpPr>
        <p:spPr bwMode="auto">
          <a:xfrm>
            <a:off x="1828800" y="4495800"/>
            <a:ext cx="1295400" cy="381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Inputs</a:t>
            </a:r>
          </a:p>
        </p:txBody>
      </p:sp>
      <p:sp>
        <p:nvSpPr>
          <p:cNvPr id="7179" name="Rectangle 19"/>
          <p:cNvSpPr>
            <a:spLocks noChangeArrowheads="1"/>
          </p:cNvSpPr>
          <p:nvPr/>
        </p:nvSpPr>
        <p:spPr bwMode="auto">
          <a:xfrm>
            <a:off x="3810000" y="3352800"/>
            <a:ext cx="1371600" cy="381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Outputs</a:t>
            </a:r>
          </a:p>
        </p:txBody>
      </p:sp>
      <p:sp>
        <p:nvSpPr>
          <p:cNvPr id="7180" name="Rectangle 20"/>
          <p:cNvSpPr>
            <a:spLocks noChangeArrowheads="1"/>
          </p:cNvSpPr>
          <p:nvPr/>
        </p:nvSpPr>
        <p:spPr bwMode="auto">
          <a:xfrm>
            <a:off x="3810000" y="3962400"/>
            <a:ext cx="1371600" cy="381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Activities</a:t>
            </a:r>
          </a:p>
        </p:txBody>
      </p:sp>
      <p:sp>
        <p:nvSpPr>
          <p:cNvPr id="7181" name="Rectangle 21"/>
          <p:cNvSpPr>
            <a:spLocks noChangeArrowheads="1"/>
          </p:cNvSpPr>
          <p:nvPr/>
        </p:nvSpPr>
        <p:spPr bwMode="auto">
          <a:xfrm>
            <a:off x="3810000" y="4495800"/>
            <a:ext cx="1371600" cy="381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Inputs</a:t>
            </a:r>
          </a:p>
        </p:txBody>
      </p:sp>
      <p:sp>
        <p:nvSpPr>
          <p:cNvPr id="7182" name="Rectangle 22"/>
          <p:cNvSpPr>
            <a:spLocks noChangeArrowheads="1"/>
          </p:cNvSpPr>
          <p:nvPr/>
        </p:nvSpPr>
        <p:spPr bwMode="auto">
          <a:xfrm>
            <a:off x="5867400" y="3352800"/>
            <a:ext cx="1295400" cy="381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Outputs</a:t>
            </a:r>
          </a:p>
        </p:txBody>
      </p:sp>
      <p:sp>
        <p:nvSpPr>
          <p:cNvPr id="7183" name="Rectangle 23"/>
          <p:cNvSpPr>
            <a:spLocks noChangeArrowheads="1"/>
          </p:cNvSpPr>
          <p:nvPr/>
        </p:nvSpPr>
        <p:spPr bwMode="auto">
          <a:xfrm>
            <a:off x="5867400" y="3962400"/>
            <a:ext cx="1295400" cy="381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Activities</a:t>
            </a:r>
          </a:p>
        </p:txBody>
      </p:sp>
      <p:sp>
        <p:nvSpPr>
          <p:cNvPr id="7184" name="Rectangle 24"/>
          <p:cNvSpPr>
            <a:spLocks noChangeArrowheads="1"/>
          </p:cNvSpPr>
          <p:nvPr/>
        </p:nvSpPr>
        <p:spPr bwMode="auto">
          <a:xfrm>
            <a:off x="5867400" y="4495800"/>
            <a:ext cx="1295400" cy="3810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/>
          <a:lstStyle/>
          <a:p>
            <a:pPr algn="ctr" eaLnBrk="1" hangingPunct="1"/>
            <a:r>
              <a:rPr lang="en-US" sz="2000">
                <a:cs typeface="Arial" charset="0"/>
              </a:rPr>
              <a:t>Inputs</a:t>
            </a:r>
          </a:p>
        </p:txBody>
      </p:sp>
      <p:cxnSp>
        <p:nvCxnSpPr>
          <p:cNvPr id="7185" name="AutoShape 25"/>
          <p:cNvCxnSpPr>
            <a:cxnSpLocks noChangeShapeType="1"/>
          </p:cNvCxnSpPr>
          <p:nvPr/>
        </p:nvCxnSpPr>
        <p:spPr bwMode="auto">
          <a:xfrm rot="-5400000">
            <a:off x="2667000" y="-152400"/>
            <a:ext cx="457200" cy="3200400"/>
          </a:xfrm>
          <a:prstGeom prst="bentConnector3">
            <a:avLst>
              <a:gd name="adj1" fmla="val 5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86" name="AutoShape 26"/>
          <p:cNvCxnSpPr>
            <a:cxnSpLocks noChangeShapeType="1"/>
          </p:cNvCxnSpPr>
          <p:nvPr/>
        </p:nvCxnSpPr>
        <p:spPr bwMode="auto">
          <a:xfrm rot="5400000" flipH="1">
            <a:off x="5867400" y="-152400"/>
            <a:ext cx="381000" cy="3124200"/>
          </a:xfrm>
          <a:prstGeom prst="bentConnector3">
            <a:avLst>
              <a:gd name="adj1" fmla="val 5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87" name="AutoShape 27"/>
          <p:cNvCxnSpPr>
            <a:cxnSpLocks noChangeShapeType="1"/>
            <a:stCxn id="7170" idx="0"/>
            <a:endCxn id="7169" idx="2"/>
          </p:cNvCxnSpPr>
          <p:nvPr/>
        </p:nvCxnSpPr>
        <p:spPr bwMode="auto">
          <a:xfrm flipV="1">
            <a:off x="4495800" y="1219200"/>
            <a:ext cx="0" cy="3810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88" name="AutoShape 28"/>
          <p:cNvCxnSpPr>
            <a:cxnSpLocks noChangeShapeType="1"/>
            <a:stCxn id="7173" idx="0"/>
            <a:endCxn id="7170" idx="2"/>
          </p:cNvCxnSpPr>
          <p:nvPr/>
        </p:nvCxnSpPr>
        <p:spPr bwMode="auto">
          <a:xfrm rot="-5400000">
            <a:off x="3333750" y="1276350"/>
            <a:ext cx="304800" cy="2019300"/>
          </a:xfrm>
          <a:prstGeom prst="bentConnector3">
            <a:avLst>
              <a:gd name="adj1" fmla="val 5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89" name="AutoShape 29"/>
          <p:cNvCxnSpPr>
            <a:cxnSpLocks noChangeShapeType="1"/>
            <a:stCxn id="7175" idx="0"/>
            <a:endCxn id="7170" idx="2"/>
          </p:cNvCxnSpPr>
          <p:nvPr/>
        </p:nvCxnSpPr>
        <p:spPr bwMode="auto">
          <a:xfrm rot="5400000" flipH="1">
            <a:off x="5353050" y="1276350"/>
            <a:ext cx="304800" cy="2019300"/>
          </a:xfrm>
          <a:prstGeom prst="bentConnector3">
            <a:avLst>
              <a:gd name="adj1" fmla="val 50000"/>
            </a:avLst>
          </a:prstGeom>
          <a:noFill/>
          <a:ln w="38100">
            <a:solidFill>
              <a:schemeClr val="tx1"/>
            </a:solidFill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90" name="AutoShape 30"/>
          <p:cNvCxnSpPr>
            <a:cxnSpLocks noChangeShapeType="1"/>
            <a:stCxn id="7174" idx="0"/>
            <a:endCxn id="7170" idx="2"/>
          </p:cNvCxnSpPr>
          <p:nvPr/>
        </p:nvCxnSpPr>
        <p:spPr bwMode="auto">
          <a:xfrm flipV="1">
            <a:off x="4495800" y="2133600"/>
            <a:ext cx="0" cy="3048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91" name="AutoShape 31"/>
          <p:cNvCxnSpPr>
            <a:cxnSpLocks noChangeShapeType="1"/>
            <a:stCxn id="7176" idx="0"/>
            <a:endCxn id="7173" idx="2"/>
          </p:cNvCxnSpPr>
          <p:nvPr/>
        </p:nvCxnSpPr>
        <p:spPr bwMode="auto">
          <a:xfrm flipV="1">
            <a:off x="2476500" y="3124200"/>
            <a:ext cx="0" cy="2286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92" name="AutoShape 32"/>
          <p:cNvCxnSpPr>
            <a:cxnSpLocks noChangeShapeType="1"/>
            <a:stCxn id="7177" idx="0"/>
            <a:endCxn id="7176" idx="2"/>
          </p:cNvCxnSpPr>
          <p:nvPr/>
        </p:nvCxnSpPr>
        <p:spPr bwMode="auto">
          <a:xfrm flipV="1">
            <a:off x="2476500" y="3733800"/>
            <a:ext cx="0" cy="2286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93" name="AutoShape 33"/>
          <p:cNvCxnSpPr>
            <a:cxnSpLocks noChangeShapeType="1"/>
            <a:stCxn id="7178" idx="0"/>
            <a:endCxn id="7177" idx="2"/>
          </p:cNvCxnSpPr>
          <p:nvPr/>
        </p:nvCxnSpPr>
        <p:spPr bwMode="auto">
          <a:xfrm flipV="1">
            <a:off x="2476500" y="4343400"/>
            <a:ext cx="0" cy="1524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94" name="AutoShape 34"/>
          <p:cNvCxnSpPr>
            <a:cxnSpLocks noChangeShapeType="1"/>
            <a:stCxn id="7179" idx="0"/>
            <a:endCxn id="7174" idx="2"/>
          </p:cNvCxnSpPr>
          <p:nvPr/>
        </p:nvCxnSpPr>
        <p:spPr bwMode="auto">
          <a:xfrm flipV="1">
            <a:off x="4495800" y="3124200"/>
            <a:ext cx="0" cy="2286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95" name="AutoShape 35"/>
          <p:cNvCxnSpPr>
            <a:cxnSpLocks noChangeShapeType="1"/>
            <a:stCxn id="7180" idx="0"/>
            <a:endCxn id="7179" idx="2"/>
          </p:cNvCxnSpPr>
          <p:nvPr/>
        </p:nvCxnSpPr>
        <p:spPr bwMode="auto">
          <a:xfrm flipV="1">
            <a:off x="4495800" y="3733800"/>
            <a:ext cx="0" cy="2286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96" name="AutoShape 36"/>
          <p:cNvCxnSpPr>
            <a:cxnSpLocks noChangeShapeType="1"/>
            <a:stCxn id="7181" idx="0"/>
            <a:endCxn id="7180" idx="2"/>
          </p:cNvCxnSpPr>
          <p:nvPr/>
        </p:nvCxnSpPr>
        <p:spPr bwMode="auto">
          <a:xfrm flipV="1">
            <a:off x="4495800" y="4343400"/>
            <a:ext cx="0" cy="1524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97" name="AutoShape 37"/>
          <p:cNvCxnSpPr>
            <a:cxnSpLocks noChangeShapeType="1"/>
            <a:stCxn id="7182" idx="0"/>
            <a:endCxn id="7175" idx="2"/>
          </p:cNvCxnSpPr>
          <p:nvPr/>
        </p:nvCxnSpPr>
        <p:spPr bwMode="auto">
          <a:xfrm flipV="1">
            <a:off x="6515100" y="3124200"/>
            <a:ext cx="0" cy="2286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98" name="AutoShape 38"/>
          <p:cNvCxnSpPr>
            <a:cxnSpLocks noChangeShapeType="1"/>
            <a:stCxn id="7183" idx="0"/>
            <a:endCxn id="7182" idx="2"/>
          </p:cNvCxnSpPr>
          <p:nvPr/>
        </p:nvCxnSpPr>
        <p:spPr bwMode="auto">
          <a:xfrm flipV="1">
            <a:off x="6515100" y="3733800"/>
            <a:ext cx="0" cy="2286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7199" name="AutoShape 39"/>
          <p:cNvCxnSpPr>
            <a:cxnSpLocks noChangeShapeType="1"/>
            <a:stCxn id="7184" idx="0"/>
            <a:endCxn id="7183" idx="2"/>
          </p:cNvCxnSpPr>
          <p:nvPr/>
        </p:nvCxnSpPr>
        <p:spPr bwMode="auto">
          <a:xfrm flipV="1">
            <a:off x="6515100" y="4343400"/>
            <a:ext cx="0" cy="1524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38635" name="Rectangle 43"/>
          <p:cNvSpPr>
            <a:spLocks noChangeArrowheads="1"/>
          </p:cNvSpPr>
          <p:nvPr/>
        </p:nvSpPr>
        <p:spPr bwMode="auto">
          <a:xfrm>
            <a:off x="522288" y="4953000"/>
            <a:ext cx="7543800" cy="701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457200" indent="-457200" eaLnBrk="1" hangingPunct="1">
              <a:buFont typeface="Wingdings" charset="0"/>
              <a:buChar char="q"/>
            </a:pPr>
            <a:r>
              <a:rPr lang="en-US" sz="2000">
                <a:solidFill>
                  <a:srgbClr val="05050B"/>
                </a:solidFill>
                <a:cs typeface="Arial" charset="0"/>
              </a:rPr>
              <a:t>Project success depends on the development of the right activities &amp; assumptions</a:t>
            </a:r>
          </a:p>
        </p:txBody>
      </p:sp>
      <p:sp>
        <p:nvSpPr>
          <p:cNvPr id="238636" name="Rectangle 44"/>
          <p:cNvSpPr>
            <a:spLocks noChangeArrowheads="1"/>
          </p:cNvSpPr>
          <p:nvPr/>
        </p:nvSpPr>
        <p:spPr bwMode="auto">
          <a:xfrm>
            <a:off x="522288" y="5638800"/>
            <a:ext cx="8621712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457200" indent="-457200" eaLnBrk="1" hangingPunct="1">
              <a:buFont typeface="Wingdings" charset="0"/>
              <a:buChar char="q"/>
            </a:pPr>
            <a:r>
              <a:rPr lang="en-US" sz="2000">
                <a:solidFill>
                  <a:srgbClr val="05050B"/>
                </a:solidFill>
                <a:cs typeface="Arial" charset="0"/>
              </a:rPr>
              <a:t>Results at one level are expected to lead to results at the next level</a:t>
            </a:r>
          </a:p>
        </p:txBody>
      </p:sp>
      <p:sp>
        <p:nvSpPr>
          <p:cNvPr id="7202" name="Text Box 46"/>
          <p:cNvSpPr txBox="1">
            <a:spLocks noChangeArrowheads="1"/>
          </p:cNvSpPr>
          <p:nvPr/>
        </p:nvSpPr>
        <p:spPr bwMode="auto">
          <a:xfrm>
            <a:off x="0" y="0"/>
            <a:ext cx="9144000" cy="533400"/>
          </a:xfrm>
          <a:prstGeom prst="rect">
            <a:avLst/>
          </a:prstGeom>
          <a:gradFill rotWithShape="0">
            <a:gsLst>
              <a:gs pos="0">
                <a:srgbClr val="FFF200"/>
              </a:gs>
              <a:gs pos="45000">
                <a:srgbClr val="FF7A00"/>
              </a:gs>
              <a:gs pos="70000">
                <a:srgbClr val="FF0300"/>
              </a:gs>
              <a:gs pos="100000">
                <a:srgbClr val="4D0808"/>
              </a:gs>
            </a:gsLst>
            <a:lin ang="5400000" scaled="1"/>
          </a:gra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  <a:cs typeface="ＭＳ Ｐゴシック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0"/>
              </a:defRPr>
            </a:lvl9pPr>
          </a:lstStyle>
          <a:p>
            <a:pPr algn="ctr" eaLnBrk="1" hangingPunct="1"/>
            <a:r>
              <a:rPr lang="en-US" sz="2800">
                <a:solidFill>
                  <a:schemeClr val="bg1"/>
                </a:solidFill>
                <a:cs typeface="Arial" charset="0"/>
              </a:rPr>
              <a:t>Results Framework Model</a:t>
            </a:r>
          </a:p>
        </p:txBody>
      </p:sp>
      <p:sp>
        <p:nvSpPr>
          <p:cNvPr id="238640" name="Rectangle 48"/>
          <p:cNvSpPr>
            <a:spLocks noChangeArrowheads="1"/>
          </p:cNvSpPr>
          <p:nvPr/>
        </p:nvSpPr>
        <p:spPr bwMode="auto">
          <a:xfrm>
            <a:off x="533400" y="6156325"/>
            <a:ext cx="7696200" cy="701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457200" indent="-457200" eaLnBrk="1" hangingPunct="1">
              <a:buFont typeface="Wingdings" charset="0"/>
              <a:buChar char="q"/>
            </a:pPr>
            <a:r>
              <a:rPr lang="en-US" sz="2000">
                <a:solidFill>
                  <a:srgbClr val="05050B"/>
                </a:solidFill>
                <a:cs typeface="Arial" charset="0"/>
              </a:rPr>
              <a:t>Each part of the results chain (Inputs, Activities, Outputs) has a role to play in achieving the Project Development Objective</a:t>
            </a:r>
          </a:p>
        </p:txBody>
      </p:sp>
    </p:spTree>
    <p:extLst>
      <p:ext uri="{BB962C8B-B14F-4D97-AF65-F5344CB8AC3E}">
        <p14:creationId xmlns:p14="http://schemas.microsoft.com/office/powerpoint/2010/main" val="22466504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6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386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386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6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386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386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6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386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386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8635" grpId="0"/>
      <p:bldP spid="238636" grpId="0"/>
      <p:bldP spid="238640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221</TotalTime>
  <Words>176</Words>
  <Application>Microsoft Macintosh PowerPoint</Application>
  <PresentationFormat>On-screen Show (4:3)</PresentationFormat>
  <Paragraphs>41</Paragraphs>
  <Slides>3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Results Planning</vt:lpstr>
      <vt:lpstr>Results Chain: Connects Inputs to Impact</vt:lpstr>
      <vt:lpstr>PowerPoint Presentation</vt:lpstr>
    </vt:vector>
  </TitlesOfParts>
  <Company>SLU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Results Planning</dc:title>
  <dc:creator>Patrick Okori</dc:creator>
  <cp:lastModifiedBy>Patrick Okori</cp:lastModifiedBy>
  <cp:revision>1</cp:revision>
  <dcterms:created xsi:type="dcterms:W3CDTF">2012-10-31T03:54:01Z</dcterms:created>
  <dcterms:modified xsi:type="dcterms:W3CDTF">2016-02-26T06:25:40Z</dcterms:modified>
</cp:coreProperties>
</file>

<file path=docProps/thumbnail.jpeg>
</file>